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7" r:id="rId5"/>
    <p:sldId id="258" r:id="rId6"/>
    <p:sldId id="279" r:id="rId7"/>
    <p:sldId id="304" r:id="rId8"/>
    <p:sldId id="280" r:id="rId9"/>
    <p:sldId id="284" r:id="rId10"/>
    <p:sldId id="291" r:id="rId11"/>
    <p:sldId id="295" r:id="rId12"/>
    <p:sldId id="289" r:id="rId13"/>
    <p:sldId id="292" r:id="rId14"/>
    <p:sldId id="294" r:id="rId15"/>
    <p:sldId id="288" r:id="rId16"/>
    <p:sldId id="296" r:id="rId17"/>
    <p:sldId id="297" r:id="rId18"/>
    <p:sldId id="290" r:id="rId19"/>
    <p:sldId id="298" r:id="rId20"/>
    <p:sldId id="286" r:id="rId21"/>
    <p:sldId id="299" r:id="rId22"/>
    <p:sldId id="300" r:id="rId23"/>
    <p:sldId id="285" r:id="rId24"/>
    <p:sldId id="301" r:id="rId25"/>
    <p:sldId id="302" r:id="rId26"/>
    <p:sldId id="305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C5B02B-03CB-4E6B-8179-759CDB8FEFD5}" v="131" dt="2019-02-28T09:31:01.687"/>
    <p1510:client id="{7AEA3FB2-7AB6-D958-A376-DE49BD55A335}" v="10" dt="2020-02-26T09:10:07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561" autoAdjust="0"/>
  </p:normalViewPr>
  <p:slideViewPr>
    <p:cSldViewPr snapToGrid="0">
      <p:cViewPr varScale="1">
        <p:scale>
          <a:sx n="72" d="100"/>
          <a:sy n="72" d="100"/>
        </p:scale>
        <p:origin x="176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7536-E1E8-4CDC-9631-89E6FAC11203}" type="datetimeFigureOut">
              <a:rPr lang="nl-NL" smtClean="0"/>
              <a:pPr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B1FC-C26C-49EB-9281-E4AE247FE64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44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1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9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aaids.nl/nl/informatie-voor/man-met-man/testen/na-de-uitsla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o0o-l5aXZAhWFxRQKHfUvAhoQjRx6BAgAEAY&amp;url=http://search.lectrr.be/nl/cartoon/soa-constrictor&amp;psig=AOvVaw3e4ppvx5gs5a4-lVjZ0EXe&amp;ust=151871093673563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93962"/>
          </a:xfrm>
        </p:spPr>
        <p:txBody>
          <a:bodyPr vert="horz" lIns="0" rIns="18288" anchor="t">
            <a:normAutofit/>
          </a:bodyPr>
          <a:lstStyle/>
          <a:p>
            <a:pPr algn="l"/>
            <a:endParaRPr lang="nl-NL" dirty="0"/>
          </a:p>
          <a:p>
            <a:pPr algn="l"/>
            <a:r>
              <a:rPr lang="nl-NL" b="1" dirty="0"/>
              <a:t>Reader: Aandoeningen van de geslachtsorganen, seksualiteit en voortplanting</a:t>
            </a:r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7892B7-6F21-4004-BC33-7B9BE08DA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1266825"/>
            <a:ext cx="7851648" cy="1828800"/>
          </a:xfrm>
        </p:spPr>
        <p:txBody>
          <a:bodyPr/>
          <a:lstStyle/>
          <a:p>
            <a:pPr algn="l"/>
            <a:r>
              <a:rPr lang="nl-NL" dirty="0"/>
              <a:t>Pathologie</a:t>
            </a:r>
          </a:p>
        </p:txBody>
      </p:sp>
    </p:spTree>
    <p:extLst>
      <p:ext uri="{BB962C8B-B14F-4D97-AF65-F5344CB8AC3E}">
        <p14:creationId xmlns:p14="http://schemas.microsoft.com/office/powerpoint/2010/main" val="100282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9B086-CDFF-4405-9085-A3BFCB6D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Gonorroe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AF58E-2A41-4135-9C43-C3F90E3A6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Symptomen:</a:t>
            </a:r>
          </a:p>
          <a:p>
            <a:pPr marL="0" indent="0">
              <a:buNone/>
            </a:pPr>
            <a:r>
              <a:rPr lang="nl-NL" dirty="0"/>
              <a:t>Vrouwen merken vaak</a:t>
            </a:r>
          </a:p>
          <a:p>
            <a:pPr marL="0" indent="0">
              <a:buNone/>
            </a:pPr>
            <a:r>
              <a:rPr lang="nl-NL" dirty="0"/>
              <a:t>weinig tot niets van </a:t>
            </a:r>
          </a:p>
          <a:p>
            <a:pPr marL="0" indent="0">
              <a:buNone/>
            </a:pPr>
            <a:r>
              <a:rPr lang="nl-NL" dirty="0"/>
              <a:t>Gonorroe.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F7A619B-4DCE-4520-8421-F5CDA78C1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50816"/>
              </p:ext>
            </p:extLst>
          </p:nvPr>
        </p:nvGraphicFramePr>
        <p:xfrm>
          <a:off x="4107304" y="458201"/>
          <a:ext cx="481684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420">
                  <a:extLst>
                    <a:ext uri="{9D8B030D-6E8A-4147-A177-3AD203B41FA5}">
                      <a16:colId xmlns:a16="http://schemas.microsoft.com/office/drawing/2014/main" val="3529478840"/>
                    </a:ext>
                  </a:extLst>
                </a:gridCol>
                <a:gridCol w="2408420">
                  <a:extLst>
                    <a:ext uri="{9D8B030D-6E8A-4147-A177-3AD203B41FA5}">
                      <a16:colId xmlns:a16="http://schemas.microsoft.com/office/drawing/2014/main" val="3003326907"/>
                    </a:ext>
                  </a:extLst>
                </a:gridCol>
              </a:tblGrid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Vrouwen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904055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Meer vaginale afscheiding die stinkt en kan pus-achtig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Druiper: veel pus-achtige afscheiding uit de plasbuis die geel of groen 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092320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Bloedverlies buiten menstruatie 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Pijn of irritatie bij plassen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001462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Pijn of irritatie bij plassen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Irritatie of jeuk rond de 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697990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Irritatie of jeuk rond de 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Slijmerige of pus-achtige afscheiding bij de ontlasting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266804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Slijmerige of pus-achtige afscheiding bij de ontlasting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Keelontsteking of opgezette klieren in de hals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266707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Keelontsteking of opgezette klieren in de hals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Andere ontstekingen in het lichaam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1350"/>
                  </a:ext>
                </a:extLst>
              </a:tr>
              <a:tr h="364832">
                <a:tc>
                  <a:txBody>
                    <a:bodyPr/>
                    <a:lstStyle/>
                    <a:p>
                      <a:r>
                        <a:rPr lang="nl-NL" dirty="0"/>
                        <a:t>Andere ontstekingen in het lichaam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7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33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2493D-B4EB-4362-8844-2F7ACAC7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Gonorroe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946E9-CF9F-4B9D-8443-46DFE20E4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Behandeling:</a:t>
            </a:r>
          </a:p>
          <a:p>
            <a:pPr marL="0" indent="0">
              <a:buNone/>
            </a:pPr>
            <a:r>
              <a:rPr lang="nl-NL" dirty="0"/>
              <a:t>Antibioticum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Mogelijke gevolgen als de gonorroe niet behandeld wordt:</a:t>
            </a:r>
          </a:p>
          <a:p>
            <a:r>
              <a:rPr lang="nl-NL" dirty="0"/>
              <a:t>Vrouwen kunnen een eileiderontsteking waardoor ze onvruchtbaar kan worden. Tevens is er een verhoogde kans op een buitenbaarmoederlijke zwangerschap</a:t>
            </a:r>
          </a:p>
          <a:p>
            <a:r>
              <a:rPr lang="nl-NL" dirty="0"/>
              <a:t>Mannen: bijbalontsteking of prostaatontsteking</a:t>
            </a:r>
          </a:p>
        </p:txBody>
      </p:sp>
    </p:spTree>
    <p:extLst>
      <p:ext uri="{BB962C8B-B14F-4D97-AF65-F5344CB8AC3E}">
        <p14:creationId xmlns:p14="http://schemas.microsoft.com/office/powerpoint/2010/main" val="3738692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16B8A-8992-49C8-A7CC-E11A40CF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Herpes </a:t>
            </a:r>
            <a:r>
              <a:rPr lang="nl-NL" dirty="0" err="1"/>
              <a:t>Genitalis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EFAE66-38A7-487F-B8BA-506A93FEB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Koortslip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80% komt voor aan de geslachtdelen</a:t>
            </a:r>
          </a:p>
          <a:p>
            <a:r>
              <a:rPr lang="nl-NL" dirty="0"/>
              <a:t>20% komt voor aan de mond</a:t>
            </a:r>
          </a:p>
          <a:p>
            <a:pPr marL="0" indent="0">
              <a:buNone/>
            </a:pPr>
            <a:r>
              <a:rPr lang="nl-NL" dirty="0"/>
              <a:t>De ‘gewone’ koortslip is 80% aan de mond en 20% aan de geslachtsdelen.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</a:t>
            </a:r>
          </a:p>
          <a:p>
            <a:pPr marL="0" indent="0">
              <a:buNone/>
            </a:pPr>
            <a:r>
              <a:rPr lang="nl-NL" dirty="0"/>
              <a:t>Virus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Incubatietijd:</a:t>
            </a:r>
          </a:p>
          <a:p>
            <a:pPr marL="0" indent="0">
              <a:buNone/>
            </a:pPr>
            <a:r>
              <a:rPr lang="nl-NL" dirty="0"/>
              <a:t>2 tot 12 dagen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E12F422-4CB3-48DD-A7BF-6A9E0F76A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685" y="3828138"/>
            <a:ext cx="3465726" cy="258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7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16B8A-8992-49C8-A7CC-E11A40CF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Herpes </a:t>
            </a:r>
            <a:r>
              <a:rPr lang="nl-NL" dirty="0" err="1"/>
              <a:t>Genitalis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EFAE66-38A7-487F-B8BA-506A93FEB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 genezing blijft het virus slapen in de zenuwuiteinden. Bij verlaagde weerstand komen de blaasjes weer terug.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082D129-731B-4061-9DA6-6AFCBCB2D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9307"/>
              </p:ext>
            </p:extLst>
          </p:nvPr>
        </p:nvGraphicFramePr>
        <p:xfrm>
          <a:off x="614597" y="1847088"/>
          <a:ext cx="8315204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7602">
                  <a:extLst>
                    <a:ext uri="{9D8B030D-6E8A-4147-A177-3AD203B41FA5}">
                      <a16:colId xmlns:a16="http://schemas.microsoft.com/office/drawing/2014/main" val="3587131948"/>
                    </a:ext>
                  </a:extLst>
                </a:gridCol>
                <a:gridCol w="4157602">
                  <a:extLst>
                    <a:ext uri="{9D8B030D-6E8A-4147-A177-3AD203B41FA5}">
                      <a16:colId xmlns:a16="http://schemas.microsoft.com/office/drawing/2014/main" val="3220418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Vrouwen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61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Jeuk en geïrriteerd, branderig of pijnlijk gevoel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Jeuk en geïrriteerd, branderig of pijnlijk gevoel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52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Rode plekjes op de huid of slijmvliezen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Rode plekjes op de huid of slijmvliezen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7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Blaasjes of zweertjes op of ronde vagina of in de mond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Blaasjes of zweertjes op of rond de penis of in de mond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455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Blaasjes of zweertjes op moeilijk zichtbare plekken zoals baarmoedermond of rond de 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Blaasjes en zweertjes rond en in de 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26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Pijn bij plassen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Pijn bij plassen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52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8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C6CAA-7F80-49BE-9FBF-8FDBB5C4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Herpes </a:t>
            </a:r>
            <a:r>
              <a:rPr lang="nl-NL" dirty="0" err="1"/>
              <a:t>Genitalis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48E472-C6EC-4FFB-A9A3-F7A2401E5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Behandeling:</a:t>
            </a:r>
          </a:p>
          <a:p>
            <a:r>
              <a:rPr lang="nl-NL" dirty="0"/>
              <a:t>Indrogende crème</a:t>
            </a:r>
          </a:p>
          <a:p>
            <a:r>
              <a:rPr lang="nl-NL" dirty="0"/>
              <a:t>Antivirusremmers (tabletten)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Zwangerschap:</a:t>
            </a:r>
          </a:p>
          <a:p>
            <a:r>
              <a:rPr lang="nl-NL" dirty="0"/>
              <a:t>Verhoogde kans op opleving de koortsblaasjes</a:t>
            </a:r>
          </a:p>
          <a:p>
            <a:r>
              <a:rPr lang="nl-NL" dirty="0"/>
              <a:t>Geeft een verhoogde kans op besmetting van het kind bij de bevalling</a:t>
            </a:r>
          </a:p>
          <a:p>
            <a:r>
              <a:rPr lang="nl-NL" dirty="0"/>
              <a:t>Gevolgen: blindheid bij het pasgeboren kind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41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C3945-ECDF-49D3-84A8-C316BCD7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Syfilis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7C72ED-0607-4EC4-824B-63D3AD97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586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Lues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</a:t>
            </a:r>
          </a:p>
          <a:p>
            <a:pPr marL="0" indent="0">
              <a:buNone/>
            </a:pPr>
            <a:r>
              <a:rPr lang="nl-NL" dirty="0"/>
              <a:t>Bacterie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Incubatietijd:</a:t>
            </a:r>
          </a:p>
          <a:p>
            <a:pPr marL="0" indent="0">
              <a:buNone/>
            </a:pPr>
            <a:r>
              <a:rPr lang="nl-NL" dirty="0"/>
              <a:t>10 tot 90 dagen (gemiddeld 30)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Zwangerschap:</a:t>
            </a:r>
          </a:p>
          <a:p>
            <a:pPr marL="0" indent="0">
              <a:buNone/>
            </a:pPr>
            <a:r>
              <a:rPr lang="nl-NL" dirty="0"/>
              <a:t>Kans van overdracht van syfilis op ongeboren kind:</a:t>
            </a:r>
          </a:p>
          <a:p>
            <a:r>
              <a:rPr lang="nl-NL" dirty="0"/>
              <a:t>Miskraam, abortus of sterfte in de baarmoeder</a:t>
            </a:r>
          </a:p>
          <a:p>
            <a:r>
              <a:rPr lang="nl-NL" dirty="0"/>
              <a:t>Ernstige aangeboren afwijkingen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2D5AB04-3383-4A1B-99BC-D1B72299C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599" y="506443"/>
            <a:ext cx="5070045" cy="359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0275A-987D-4EF0-8557-4931961C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Syfilis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F89471-6621-44DF-BBC5-7C7F36DEC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24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Symptomen in 3 fasen:</a:t>
            </a:r>
          </a:p>
          <a:p>
            <a:pPr marL="0" indent="0">
              <a:buNone/>
            </a:pPr>
            <a:r>
              <a:rPr lang="nl-NL" dirty="0"/>
              <a:t>Fase 1</a:t>
            </a:r>
          </a:p>
          <a:p>
            <a:r>
              <a:rPr lang="nl-NL" dirty="0"/>
              <a:t>Pijnloos zweertje op de plek van besmetting</a:t>
            </a:r>
          </a:p>
          <a:p>
            <a:r>
              <a:rPr lang="nl-NL" dirty="0"/>
              <a:t>Pijnloze zwelling van omliggende lymfeknopen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Fase 2</a:t>
            </a:r>
          </a:p>
          <a:p>
            <a:r>
              <a:rPr lang="nl-NL" dirty="0"/>
              <a:t>Niet jeukende huidafwijkingen (vaak handpalmen en voetzolen)</a:t>
            </a:r>
          </a:p>
          <a:p>
            <a:r>
              <a:rPr lang="nl-NL" dirty="0"/>
              <a:t>Grieperig gevoel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Fase 3</a:t>
            </a:r>
          </a:p>
          <a:p>
            <a:r>
              <a:rPr lang="nl-NL" dirty="0"/>
              <a:t>Neurologische en psychiatrische verschijnselen</a:t>
            </a:r>
          </a:p>
          <a:p>
            <a:r>
              <a:rPr lang="nl-NL" dirty="0"/>
              <a:t>Aantasting hart en bloedvaten</a:t>
            </a:r>
          </a:p>
        </p:txBody>
      </p:sp>
    </p:spTree>
    <p:extLst>
      <p:ext uri="{BB962C8B-B14F-4D97-AF65-F5344CB8AC3E}">
        <p14:creationId xmlns:p14="http://schemas.microsoft.com/office/powerpoint/2010/main" val="3836829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9DAE7-EC54-41CB-A367-BC666892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Hepatitis B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881496-F8A1-4899-9788-775F0D7AA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Ontsteking van de lever / geelzucht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</a:t>
            </a:r>
          </a:p>
          <a:p>
            <a:pPr marL="0" indent="0">
              <a:buNone/>
            </a:pPr>
            <a:r>
              <a:rPr lang="nl-NL" dirty="0"/>
              <a:t>Virus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Incubatietijd:</a:t>
            </a:r>
          </a:p>
          <a:p>
            <a:pPr marL="0" indent="0">
              <a:buNone/>
            </a:pPr>
            <a:r>
              <a:rPr lang="nl-NL" dirty="0"/>
              <a:t>4 weken tot 6 maanden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Aangifteplicht van besmetting door GGD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53" y="2651209"/>
            <a:ext cx="2550694" cy="235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29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B3748-D4FC-4EF2-BF13-EF7ACB82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Hepatitis B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32465D-3108-4970-88FD-1225CE318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Symptomen:</a:t>
            </a:r>
          </a:p>
          <a:p>
            <a:r>
              <a:rPr lang="nl-NL" dirty="0"/>
              <a:t>Vermoeidheid</a:t>
            </a:r>
          </a:p>
          <a:p>
            <a:r>
              <a:rPr lang="nl-NL" dirty="0"/>
              <a:t>Lichte koorts</a:t>
            </a:r>
          </a:p>
          <a:p>
            <a:r>
              <a:rPr lang="nl-NL" dirty="0"/>
              <a:t>Lusteloos</a:t>
            </a:r>
          </a:p>
          <a:p>
            <a:r>
              <a:rPr lang="nl-NL" dirty="0"/>
              <a:t>Misselijk</a:t>
            </a:r>
          </a:p>
          <a:p>
            <a:r>
              <a:rPr lang="nl-NL" dirty="0"/>
              <a:t>Spier- en gewrichtspijn, gewrichtsontstekingen</a:t>
            </a:r>
          </a:p>
          <a:p>
            <a:r>
              <a:rPr lang="nl-NL" dirty="0"/>
              <a:t>Pijn in de onderbuik</a:t>
            </a:r>
          </a:p>
          <a:p>
            <a:r>
              <a:rPr lang="nl-NL" dirty="0"/>
              <a:t>Geelzucht: geel oogwit, gele huid, donkere/bruine urine, soms ontkleurde ontlasting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1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3DCF0-C4D2-4B69-9BF2-CA78C379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Hepatitis B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E85ACA-B2C7-4F4A-B29D-21A41A6BC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Behandeling:</a:t>
            </a:r>
          </a:p>
          <a:p>
            <a:r>
              <a:rPr lang="nl-NL" dirty="0"/>
              <a:t>Acute hepatitis: rust en gezonde voeding</a:t>
            </a:r>
          </a:p>
          <a:p>
            <a:r>
              <a:rPr lang="nl-NL" dirty="0"/>
              <a:t>Chronische hepatitis: virusremmers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Vaccinatie:</a:t>
            </a:r>
          </a:p>
          <a:p>
            <a:r>
              <a:rPr lang="nl-NL" dirty="0"/>
              <a:t>Sekswerker</a:t>
            </a:r>
          </a:p>
          <a:p>
            <a:r>
              <a:rPr lang="nl-NL" dirty="0"/>
              <a:t>Mannen die seks hebben met mannen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Gevolgen als er niet behandeld wordt:</a:t>
            </a:r>
          </a:p>
          <a:p>
            <a:r>
              <a:rPr lang="nl-NL" dirty="0"/>
              <a:t>Levercirrose (littekenweefsel in de lever)</a:t>
            </a:r>
          </a:p>
          <a:p>
            <a:r>
              <a:rPr lang="nl-NL" dirty="0"/>
              <a:t>leverkanker</a:t>
            </a:r>
          </a:p>
        </p:txBody>
      </p:sp>
    </p:spTree>
    <p:extLst>
      <p:ext uri="{BB962C8B-B14F-4D97-AF65-F5344CB8AC3E}">
        <p14:creationId xmlns:p14="http://schemas.microsoft.com/office/powerpoint/2010/main" val="233348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2288" y="2295244"/>
            <a:ext cx="8229600" cy="4389120"/>
          </a:xfrm>
        </p:spPr>
        <p:txBody>
          <a:bodyPr vert="horz" anchor="t">
            <a:normAutofit/>
          </a:bodyPr>
          <a:lstStyle/>
          <a:p>
            <a:r>
              <a:rPr lang="nl-NL" dirty="0"/>
              <a:t>Terugblik vorige les</a:t>
            </a:r>
          </a:p>
          <a:p>
            <a:r>
              <a:rPr lang="nl-NL" dirty="0" err="1"/>
              <a:t>SOA's</a:t>
            </a:r>
            <a:endParaRPr lang="nl-NL" dirty="0"/>
          </a:p>
          <a:p>
            <a:r>
              <a:rPr lang="nl-NL" dirty="0"/>
              <a:t>Voor de volgende keer</a:t>
            </a:r>
          </a:p>
        </p:txBody>
      </p:sp>
    </p:spTree>
    <p:extLst>
      <p:ext uri="{BB962C8B-B14F-4D97-AF65-F5344CB8AC3E}">
        <p14:creationId xmlns:p14="http://schemas.microsoft.com/office/powerpoint/2010/main" val="3433774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E191F-2DB6-4C1A-BA2C-24EC5DCB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Hiv-Aids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FE19BD-9658-4998-8260-29559B6D2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600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err="1"/>
              <a:t>Acquired</a:t>
            </a:r>
            <a:r>
              <a:rPr lang="nl-NL" dirty="0"/>
              <a:t> </a:t>
            </a:r>
            <a:r>
              <a:rPr lang="nl-NL" dirty="0" err="1"/>
              <a:t>immunedeficiency</a:t>
            </a:r>
            <a:r>
              <a:rPr lang="nl-NL" dirty="0"/>
              <a:t> </a:t>
            </a:r>
            <a:r>
              <a:rPr lang="nl-NL" dirty="0" err="1"/>
              <a:t>syndrome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(verworven immuuntekort syndroom)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</a:t>
            </a:r>
          </a:p>
          <a:p>
            <a:pPr marL="0" indent="0">
              <a:buNone/>
            </a:pPr>
            <a:r>
              <a:rPr lang="nl-NL" dirty="0" err="1"/>
              <a:t>HIV-virus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humaan immunodeficiëntievirus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Incubatietijd:</a:t>
            </a:r>
          </a:p>
          <a:p>
            <a:pPr marL="0" indent="0">
              <a:buNone/>
            </a:pPr>
            <a:r>
              <a:rPr lang="nl-NL" dirty="0"/>
              <a:t>Enkele weken tot 3 maanden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811" y="3100138"/>
            <a:ext cx="2859304" cy="146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12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4535D-D9BE-44B2-B74F-3FE0DE46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Hiv-Aids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5E0CDD-66C3-4869-AA85-1235FDC2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24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Symptomen:</a:t>
            </a:r>
          </a:p>
          <a:p>
            <a:r>
              <a:rPr lang="nl-NL" dirty="0"/>
              <a:t>Niet altijd meteen klachten, kan jaren duren (wel besmettelijk!)</a:t>
            </a:r>
          </a:p>
          <a:p>
            <a:r>
              <a:rPr lang="nl-NL" dirty="0"/>
              <a:t>Griepachtige verschijnselen (overgang van Hiv-negatief naar Hiv-positief= seropositief)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Vergevorderde Hiv-infectie:</a:t>
            </a:r>
          </a:p>
          <a:p>
            <a:r>
              <a:rPr lang="nl-NL" dirty="0"/>
              <a:t>Moeheid</a:t>
            </a:r>
          </a:p>
          <a:p>
            <a:r>
              <a:rPr lang="nl-NL" dirty="0"/>
              <a:t>Nachtzweten</a:t>
            </a:r>
          </a:p>
          <a:p>
            <a:r>
              <a:rPr lang="nl-NL" dirty="0"/>
              <a:t>Gewichtsverlies zonder duidelijke reden</a:t>
            </a:r>
          </a:p>
          <a:p>
            <a:r>
              <a:rPr lang="nl-NL" dirty="0"/>
              <a:t>Koorts</a:t>
            </a:r>
          </a:p>
          <a:p>
            <a:r>
              <a:rPr lang="nl-NL" dirty="0"/>
              <a:t>Diarree die niet overgaat</a:t>
            </a:r>
          </a:p>
          <a:p>
            <a:r>
              <a:rPr lang="nl-NL" dirty="0"/>
              <a:t>kortademigheid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7133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A3DC5-2753-42DE-968E-39EA7984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Hiv-Aids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47A2A9-01D9-471A-AF93-BFE8D899A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Hiv wordt Aids:</a:t>
            </a:r>
          </a:p>
          <a:p>
            <a:pPr marL="0" indent="0">
              <a:buNone/>
            </a:pPr>
            <a:r>
              <a:rPr lang="nl-NL" dirty="0"/>
              <a:t>Als het Hiv-virus je afweer zo ernstig heeft aangetast dast je ziek wordt door een infectie die een gezonde afweer normaal bestrijdt.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Behandeling:</a:t>
            </a:r>
          </a:p>
          <a:p>
            <a:pPr marL="0" indent="0">
              <a:buNone/>
            </a:pPr>
            <a:r>
              <a:rPr lang="nl-NL" dirty="0"/>
              <a:t>Hiv-remmers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934" y="4475747"/>
            <a:ext cx="2900091" cy="163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54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Leren</a:t>
            </a:r>
          </a:p>
          <a:p>
            <a:pPr marL="0" indent="0">
              <a:buNone/>
            </a:pPr>
            <a:r>
              <a:rPr lang="nl-NL" dirty="0"/>
              <a:t>	Reader Aandoeningen van de geslachtsorganen, 	seksualiteit en voortplanting t/m hoofdstuk 3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volgende keer:</a:t>
            </a:r>
          </a:p>
          <a:p>
            <a:pPr marL="0" indent="0">
              <a:buNone/>
            </a:pPr>
            <a:r>
              <a:rPr lang="nl-NL" dirty="0"/>
              <a:t>Reader Bevruchting zwangerschap en geboorte</a:t>
            </a:r>
          </a:p>
        </p:txBody>
      </p:sp>
    </p:spTree>
    <p:extLst>
      <p:ext uri="{BB962C8B-B14F-4D97-AF65-F5344CB8AC3E}">
        <p14:creationId xmlns:p14="http://schemas.microsoft.com/office/powerpoint/2010/main" val="184648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6D354-B320-4066-AEA1-D07131E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F9B382-70C6-43FA-909C-286D491D0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Welke ziekten kunnen voorkomen bij het  vrouwelijke geslachtsorganen</a:t>
            </a:r>
          </a:p>
          <a:p>
            <a:r>
              <a:rPr lang="nl-NL" dirty="0"/>
              <a:t>En welke ziekten bij het mannelijke geslachtsorgaan?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D6F02CA-9405-4E36-A170-2E4DB0BB36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08" y="4126847"/>
            <a:ext cx="2152425" cy="233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0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7096A-90F6-4357-9BB0-97F3850F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Soa’s in het algemeen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C97C39-56AB-4B47-BB25-86AC64B0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555261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Komen veel voor</a:t>
            </a:r>
          </a:p>
          <a:p>
            <a:r>
              <a:rPr lang="nl-NL" dirty="0"/>
              <a:t>Onbehandeld kunnen ze veel schade aanrichten</a:t>
            </a:r>
          </a:p>
          <a:p>
            <a:r>
              <a:rPr lang="nl-NL" dirty="0"/>
              <a:t>Vanuit overheid in de meeste gevallen gratis en anoniem testen, behalve</a:t>
            </a:r>
          </a:p>
          <a:p>
            <a:pPr lvl="2"/>
            <a:r>
              <a:rPr lang="nl-NL" dirty="0"/>
              <a:t>Personen met veel wisselende contacten (3 of meer partners in afgelopen 6 maanden)</a:t>
            </a:r>
          </a:p>
          <a:p>
            <a:pPr lvl="2"/>
            <a:r>
              <a:rPr lang="nl-NL" dirty="0"/>
              <a:t>Prostituanten</a:t>
            </a:r>
          </a:p>
          <a:p>
            <a:r>
              <a:rPr lang="nl-NL" dirty="0"/>
              <a:t>Veilig vrijen</a:t>
            </a:r>
          </a:p>
          <a:p>
            <a:r>
              <a:rPr lang="nl-NL" dirty="0"/>
              <a:t>Partneronderzoek</a:t>
            </a:r>
          </a:p>
          <a:p>
            <a:r>
              <a:rPr lang="nl-NL" dirty="0"/>
              <a:t>Bij minderjarigen bedacht op seksueel misbruik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Partnerwaarschuwing </a:t>
            </a:r>
            <a:r>
              <a:rPr lang="nl-NL" sz="1700" dirty="0">
                <a:hlinkClick r:id="rId2"/>
              </a:rPr>
              <a:t>https://www.soaaids.nl/nl/informatie-voor/man-met-man/testen/na-de-uitslag</a:t>
            </a:r>
            <a:r>
              <a:rPr lang="nl-NL" sz="1700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13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475A8-A854-488D-96F0-7DA698A8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Soa's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3BB990-B8E2-4FFC-BE6D-946C82F3D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(Trichomonas)</a:t>
            </a:r>
          </a:p>
          <a:p>
            <a:r>
              <a:rPr lang="nl-NL" dirty="0"/>
              <a:t>Chlamydia</a:t>
            </a:r>
          </a:p>
          <a:p>
            <a:r>
              <a:rPr lang="nl-NL" dirty="0"/>
              <a:t>Gonorroe</a:t>
            </a:r>
          </a:p>
          <a:p>
            <a:r>
              <a:rPr lang="nl-NL" dirty="0"/>
              <a:t>Herpes </a:t>
            </a:r>
            <a:r>
              <a:rPr lang="nl-NL" dirty="0" err="1"/>
              <a:t>Genitalis</a:t>
            </a:r>
            <a:endParaRPr lang="nl-NL" dirty="0"/>
          </a:p>
          <a:p>
            <a:r>
              <a:rPr lang="nl-NL" dirty="0"/>
              <a:t>Syfilis</a:t>
            </a:r>
          </a:p>
          <a:p>
            <a:r>
              <a:rPr lang="nl-NL" dirty="0"/>
              <a:t>Hepatitis</a:t>
            </a:r>
          </a:p>
          <a:p>
            <a:r>
              <a:rPr lang="nl-NL" dirty="0"/>
              <a:t>Aids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Afbeeldingsresultaat voor SOA cartoon">
            <a:hlinkClick r:id="rId2"/>
            <a:extLst>
              <a:ext uri="{FF2B5EF4-FFF2-40B4-BE49-F238E27FC236}">
                <a16:creationId xmlns:a16="http://schemas.microsoft.com/office/drawing/2014/main" id="{ABF1BCFB-F0C5-4EC6-AC4A-B7413A30C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586" y="2052013"/>
            <a:ext cx="35242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7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A1BCA-0BA3-45D2-A5BC-2A785420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Chlamydia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17328C-2332-4291-B835-B68C9044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De onder jongeren de meest voorkomende Soa in Nederland.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</a:t>
            </a:r>
          </a:p>
          <a:p>
            <a:pPr marL="0" indent="0">
              <a:buNone/>
            </a:pPr>
            <a:r>
              <a:rPr lang="nl-NL" dirty="0"/>
              <a:t>Bacterie-overdracht door seks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Incubatietijd:</a:t>
            </a:r>
          </a:p>
          <a:p>
            <a:pPr marL="0" indent="0">
              <a:buNone/>
            </a:pPr>
            <a:r>
              <a:rPr lang="nl-NL" dirty="0"/>
              <a:t>Eén tot drie weken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7AA3B65-925B-461F-9D68-42F4CC261B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4" r="6907" b="44528"/>
          <a:stretch/>
        </p:blipFill>
        <p:spPr>
          <a:xfrm>
            <a:off x="3043003" y="2420302"/>
            <a:ext cx="5456420" cy="189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A1BCA-0BA3-45D2-A5BC-2A785420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Chlamydia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17328C-2332-4291-B835-B68C9044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Symptomen:</a:t>
            </a:r>
          </a:p>
          <a:p>
            <a:pPr marL="0" indent="0">
              <a:buNone/>
            </a:pPr>
            <a:r>
              <a:rPr lang="nl-NL" dirty="0"/>
              <a:t>Er zijn niet altijd</a:t>
            </a:r>
          </a:p>
          <a:p>
            <a:pPr marL="0" indent="0">
              <a:buNone/>
            </a:pPr>
            <a:r>
              <a:rPr lang="nl-NL" dirty="0"/>
              <a:t>klachten!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E23AC3B-76A2-4914-9020-EF84250E6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417077"/>
              </p:ext>
            </p:extLst>
          </p:nvPr>
        </p:nvGraphicFramePr>
        <p:xfrm>
          <a:off x="3385278" y="692396"/>
          <a:ext cx="542893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469">
                  <a:extLst>
                    <a:ext uri="{9D8B030D-6E8A-4147-A177-3AD203B41FA5}">
                      <a16:colId xmlns:a16="http://schemas.microsoft.com/office/drawing/2014/main" val="107878119"/>
                    </a:ext>
                  </a:extLst>
                </a:gridCol>
                <a:gridCol w="2714469">
                  <a:extLst>
                    <a:ext uri="{9D8B030D-6E8A-4147-A177-3AD203B41FA5}">
                      <a16:colId xmlns:a16="http://schemas.microsoft.com/office/drawing/2014/main" val="2416139417"/>
                    </a:ext>
                  </a:extLst>
                </a:gridCol>
              </a:tblGrid>
              <a:tr h="328795">
                <a:tc>
                  <a:txBody>
                    <a:bodyPr/>
                    <a:lstStyle/>
                    <a:p>
                      <a:r>
                        <a:rPr lang="nl-NL" dirty="0"/>
                        <a:t>Vrouwen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222439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Pijn of branderig gevoel bij plassen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Pijn of branderig gevoel bij plassen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39644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Pijn of bloedverlies tijdens of na vrijen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Afscheiding uit de plasbuis, vooral ‘s morgens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2487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Bloedverlies buiten de menstruatie 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Jeuk bij de 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757928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Meer of abnormale afscheiding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(bloederige) afscheiding bij de ontlasting of diarree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658613"/>
                  </a:ext>
                </a:extLst>
              </a:tr>
              <a:tr h="328795">
                <a:tc>
                  <a:txBody>
                    <a:bodyPr/>
                    <a:lstStyle/>
                    <a:p>
                      <a:r>
                        <a:rPr lang="nl-NL" dirty="0"/>
                        <a:t>Jeuk bij de 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Pijn in de balzak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456366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(bloederige) afscheiding bij de ontlasting of diarree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61901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Erge pijn in de onderbuik met of zonder koorts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102199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r>
                        <a:rPr lang="nl-NL" dirty="0"/>
                        <a:t>Bekkenontsteking met koorts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6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CAEC1-071A-4D79-9411-262602AA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Chlamydia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932E18-A9EA-4550-BCB1-49B8B718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Behandeling:</a:t>
            </a:r>
          </a:p>
          <a:p>
            <a:pPr marL="0" indent="0">
              <a:buNone/>
            </a:pPr>
            <a:r>
              <a:rPr lang="nl-NL" dirty="0"/>
              <a:t>Antibioticum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Mogelijke gevolgen als de Chlamydia niet behandeld wordt:</a:t>
            </a:r>
          </a:p>
          <a:p>
            <a:r>
              <a:rPr lang="nl-NL" dirty="0"/>
              <a:t>Vrouwen: eileiderontsteking, ontstekingen in het bekkengebied, </a:t>
            </a:r>
            <a:r>
              <a:rPr lang="nl-NL"/>
              <a:t>chronische buikpijn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515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9D1DE-41AD-4870-B9D3-0365F718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Gonorroe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3B3E3B-EB2D-46FE-B872-BA4D7FFA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Druiper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Komt veel voor bij mannen die seks hebben met mannen</a:t>
            </a:r>
          </a:p>
          <a:p>
            <a:pPr marL="0" indent="0">
              <a:buNone/>
            </a:pPr>
            <a:r>
              <a:rPr lang="nl-NL" dirty="0"/>
              <a:t>Is erg besmettelijk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Oorzaak:</a:t>
            </a:r>
          </a:p>
          <a:p>
            <a:pPr marL="0" indent="0">
              <a:buNone/>
            </a:pPr>
            <a:r>
              <a:rPr lang="nl-NL" dirty="0"/>
              <a:t>Bacterie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Incubatietijd:</a:t>
            </a:r>
          </a:p>
          <a:p>
            <a:pPr marL="0" indent="0">
              <a:buNone/>
            </a:pPr>
            <a:r>
              <a:rPr lang="nl-NL" dirty="0"/>
              <a:t>Twee dagen tot drie weken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9471168-B7E2-4347-ABCE-D87A2BBCF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721" y="3321051"/>
            <a:ext cx="2031168" cy="309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56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556197-609B-480E-9EF2-738BF6293B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93F8AE-9C7C-43A2-BB24-96EE1C052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702F3A-CEEA-4C37-A33D-71EB12109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902</Words>
  <Application>Microsoft Office PowerPoint</Application>
  <PresentationFormat>Diavoorstelling (4:3)</PresentationFormat>
  <Paragraphs>245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Calibri</vt:lpstr>
      <vt:lpstr>Constantia</vt:lpstr>
      <vt:lpstr>Wingdings 2</vt:lpstr>
      <vt:lpstr>Stroom</vt:lpstr>
      <vt:lpstr>Pathologie</vt:lpstr>
      <vt:lpstr>Inhoud</vt:lpstr>
      <vt:lpstr>Terugblik op de vorige les</vt:lpstr>
      <vt:lpstr>Soa’s in het algemeen</vt:lpstr>
      <vt:lpstr>Soa's</vt:lpstr>
      <vt:lpstr>Chlamydia</vt:lpstr>
      <vt:lpstr>Chlamydia</vt:lpstr>
      <vt:lpstr>Chlamydia</vt:lpstr>
      <vt:lpstr>Gonorroe</vt:lpstr>
      <vt:lpstr>Gonorroe</vt:lpstr>
      <vt:lpstr>Gonorroe</vt:lpstr>
      <vt:lpstr>Herpes Genitalis</vt:lpstr>
      <vt:lpstr>Herpes Genitalis</vt:lpstr>
      <vt:lpstr>Herpes Genitalis</vt:lpstr>
      <vt:lpstr>Syfilis</vt:lpstr>
      <vt:lpstr>Syfilis </vt:lpstr>
      <vt:lpstr>Hepatitis B</vt:lpstr>
      <vt:lpstr>Hepatitis B</vt:lpstr>
      <vt:lpstr>Hepatitis B</vt:lpstr>
      <vt:lpstr>Hiv-Aids</vt:lpstr>
      <vt:lpstr>Hiv-Aids</vt:lpstr>
      <vt:lpstr>Hiv-Aids</vt:lpstr>
      <vt:lpstr>Voor de 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</dc:title>
  <dc:creator>Femke van der Wal</dc:creator>
  <cp:lastModifiedBy>Femke van der Wal</cp:lastModifiedBy>
  <cp:revision>32</cp:revision>
  <dcterms:modified xsi:type="dcterms:W3CDTF">2020-10-29T10:34:23Z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